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6" r:id="rId3"/>
    <p:sldId id="262" r:id="rId4"/>
    <p:sldId id="257" r:id="rId5"/>
    <p:sldId id="264" r:id="rId6"/>
    <p:sldId id="265" r:id="rId7"/>
    <p:sldId id="268" r:id="rId8"/>
    <p:sldId id="267" r:id="rId9"/>
    <p:sldId id="270" r:id="rId10"/>
    <p:sldId id="269" r:id="rId11"/>
    <p:sldId id="271" r:id="rId12"/>
    <p:sldId id="272" r:id="rId13"/>
    <p:sldId id="273" r:id="rId14"/>
    <p:sldId id="274" r:id="rId1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2340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08/07/2023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08/07/2023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08/07/2023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08/07/2023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08/07/2023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08/07/2023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08/07/2023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08/07/2023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08/07/2023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Tecnologie Informatiche per il Web</a:t>
            </a:r>
          </a:p>
          <a:p>
            <a:pPr algn="ctr"/>
            <a:r>
              <a:rPr lang="it-IT" dirty="0"/>
              <a:t>Progetto Finale – Traccia 3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270710"/>
            <a:ext cx="7772400" cy="1028279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Matteo Lussana - 956099</a:t>
            </a:r>
          </a:p>
          <a:p>
            <a:r>
              <a:rPr lang="it-IT" dirty="0">
                <a:solidFill>
                  <a:schemeClr val="bg1"/>
                </a:solidFill>
              </a:rPr>
              <a:t>Irene Lo Presti - 959750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Evento: creazione nuova categoria tramite </a:t>
            </a:r>
            <a:r>
              <a:rPr lang="it-IT" dirty="0" err="1"/>
              <a:t>form</a:t>
            </a:r>
            <a:endParaRPr lang="it-IT" dirty="0"/>
          </a:p>
        </p:txBody>
      </p:sp>
      <p:pic>
        <p:nvPicPr>
          <p:cNvPr id="6" name="Segnaposto contenuto 5" descr="Immagine che contiene schermata, diagramma, design&#10;&#10;Descrizione generata automaticamente">
            <a:extLst>
              <a:ext uri="{FF2B5EF4-FFF2-40B4-BE49-F238E27FC236}">
                <a16:creationId xmlns:a16="http://schemas.microsoft.com/office/drawing/2014/main" id="{73199A6F-F95F-D458-9500-EDEA38934A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505" y="1304372"/>
            <a:ext cx="7592989" cy="4806900"/>
          </a:xfr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58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Evento: copia di un sotto-albero</a:t>
            </a:r>
          </a:p>
        </p:txBody>
      </p:sp>
      <p:pic>
        <p:nvPicPr>
          <p:cNvPr id="6" name="Segnaposto contenuto 5" descr="Immagine che contiene schermata, testo, diagramma, design&#10;&#10;Descrizione generata automaticamente">
            <a:extLst>
              <a:ext uri="{FF2B5EF4-FFF2-40B4-BE49-F238E27FC236}">
                <a16:creationId xmlns:a16="http://schemas.microsoft.com/office/drawing/2014/main" id="{7EEB274B-3020-747E-4F52-D08FC97133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8239" y="1302972"/>
            <a:ext cx="6487521" cy="5218590"/>
          </a:xfr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5568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Evento: inserimento sotto-albero copiato e visualizzazione albero completo</a:t>
            </a:r>
          </a:p>
        </p:txBody>
      </p:sp>
      <p:pic>
        <p:nvPicPr>
          <p:cNvPr id="6" name="Segnaposto contenuto 5" descr="Immagine che contiene schermata, testo, diagramma, design&#10;&#10;Descrizione generata automaticamente">
            <a:extLst>
              <a:ext uri="{FF2B5EF4-FFF2-40B4-BE49-F238E27FC236}">
                <a16:creationId xmlns:a16="http://schemas.microsoft.com/office/drawing/2014/main" id="{325EE40F-CEAD-488D-3122-4A4AE7AB84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4884" y="1354370"/>
            <a:ext cx="4317928" cy="4749389"/>
          </a:xfr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9941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Evento: cambio nome della categoria (RIA)</a:t>
            </a:r>
          </a:p>
        </p:txBody>
      </p:sp>
      <p:pic>
        <p:nvPicPr>
          <p:cNvPr id="6" name="Segnaposto contenuto 5" descr="Immagine che contiene schermata, diagramma, testo, design&#10;&#10;Descrizione generata automaticamente">
            <a:extLst>
              <a:ext uri="{FF2B5EF4-FFF2-40B4-BE49-F238E27FC236}">
                <a16:creationId xmlns:a16="http://schemas.microsoft.com/office/drawing/2014/main" id="{E6EB5509-8002-AA09-A8E9-8B7CB9283C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4366" y="1277076"/>
            <a:ext cx="6555267" cy="4919008"/>
          </a:xfr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1075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Evento: accesso alla Home Page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6215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Traccia 3: Catalogazione di immagini</a:t>
            </a:r>
            <a:br>
              <a:rPr lang="it-IT" dirty="0"/>
            </a:br>
            <a:r>
              <a:rPr lang="it-IT" dirty="0"/>
              <a:t>Versione HTML pura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60" y="1273997"/>
            <a:ext cx="8855479" cy="4832371"/>
          </a:xfrm>
        </p:spPr>
        <p:txBody>
          <a:bodyPr>
            <a:noAutofit/>
          </a:bodyPr>
          <a:lstStyle/>
          <a:p>
            <a:r>
              <a:rPr lang="it-IT" sz="1600" dirty="0"/>
              <a:t>Un’applicazione permette di gestire una collezione di immagini satellitari e una tassonomia di classificazione utile per etichettare immagini allo scopo di consentire la ricerca per </a:t>
            </a:r>
            <a:r>
              <a:rPr lang="it-IT" sz="1600" b="1" dirty="0">
                <a:solidFill>
                  <a:srgbClr val="FF0000"/>
                </a:solidFill>
              </a:rPr>
              <a:t>categoria</a:t>
            </a:r>
            <a:r>
              <a:rPr lang="it-IT" sz="1600" dirty="0"/>
              <a:t>. Dopo il login, l’</a:t>
            </a:r>
            <a:r>
              <a:rPr lang="it-IT" sz="1600" b="1" dirty="0">
                <a:solidFill>
                  <a:srgbClr val="FF0000"/>
                </a:solidFill>
              </a:rPr>
              <a:t>utente</a:t>
            </a:r>
            <a:r>
              <a:rPr lang="it-IT" sz="1600" dirty="0"/>
              <a:t> accede a una pagina HOME in cui compare un albero gerarchico di categorie. Le categorie non dipendono dall’utente e sono in comune tra tutti gli utenti. </a:t>
            </a:r>
          </a:p>
          <a:p>
            <a:r>
              <a:rPr lang="it-IT" sz="1600" dirty="0"/>
              <a:t>L’utente può</a:t>
            </a:r>
            <a:r>
              <a:rPr lang="it-IT" sz="1600" b="1" dirty="0">
                <a:solidFill>
                  <a:srgbClr val="0070C0"/>
                </a:solidFill>
              </a:rPr>
              <a:t> inserire </a:t>
            </a:r>
            <a:r>
              <a:rPr lang="it-IT" sz="1600" dirty="0"/>
              <a:t>una nuova categoria nell’albero. Per fare ciò usa una </a:t>
            </a:r>
            <a:r>
              <a:rPr lang="it-IT" sz="1600" dirty="0" err="1"/>
              <a:t>form</a:t>
            </a:r>
            <a:r>
              <a:rPr lang="it-IT" sz="1600" dirty="0"/>
              <a:t> nella pagina HOME in cui specifica il </a:t>
            </a:r>
            <a:r>
              <a:rPr lang="it-IT" sz="1600" b="1" dirty="0">
                <a:solidFill>
                  <a:srgbClr val="00B050"/>
                </a:solidFill>
              </a:rPr>
              <a:t>nome </a:t>
            </a:r>
            <a:r>
              <a:rPr lang="it-IT" sz="1600" dirty="0"/>
              <a:t>della nuova categoria e sceglie la </a:t>
            </a:r>
            <a:r>
              <a:rPr lang="it-IT" sz="1600" b="1" dirty="0">
                <a:solidFill>
                  <a:srgbClr val="00B050"/>
                </a:solidFill>
              </a:rPr>
              <a:t>categoria padre</a:t>
            </a:r>
            <a:r>
              <a:rPr lang="it-IT" sz="1600" dirty="0"/>
              <a:t>. L’invio della nuova categoria comporta l’aggiornamento dell’albero: la nuova categoria è appesa alla categoria padre come ultimo </a:t>
            </a:r>
            <a:r>
              <a:rPr lang="it-IT" sz="1600" dirty="0" err="1"/>
              <a:t>sottoelemento</a:t>
            </a:r>
            <a:r>
              <a:rPr lang="it-IT" sz="1600" dirty="0"/>
              <a:t>. Alla nuova categoria viene assegnato un </a:t>
            </a:r>
            <a:r>
              <a:rPr lang="it-IT" sz="1600" b="1" dirty="0">
                <a:solidFill>
                  <a:srgbClr val="00B050"/>
                </a:solidFill>
              </a:rPr>
              <a:t>codice numerico </a:t>
            </a:r>
            <a:r>
              <a:rPr lang="it-IT" sz="1600" dirty="0"/>
              <a:t>che ne riflette la posizione. Dopo la creazione di una categoria, la pagina HOME mostra l’albero aggiornato. Per velocizzare la costruzione della tassonomia l’utente può </a:t>
            </a:r>
            <a:r>
              <a:rPr lang="it-IT" sz="1600" b="1" dirty="0">
                <a:solidFill>
                  <a:srgbClr val="0070C0"/>
                </a:solidFill>
              </a:rPr>
              <a:t>copiare</a:t>
            </a:r>
            <a:r>
              <a:rPr lang="it-IT" sz="1600" dirty="0"/>
              <a:t> un intero sottoalbero in una data posizione: per fare ciò clicca sul link “copia” associato alla categoria radice del sottoalbero da copiare. A seguito di tale azione l’applicazione mostra, sempre nella HOME page, l’albero con evidenziato il sottoalbero da copiare: tutte le altre categorie hanno un link “copia qui”.</a:t>
            </a:r>
          </a:p>
          <a:p>
            <a:r>
              <a:rPr lang="it-IT" sz="1600" dirty="0"/>
              <a:t>La selezione di un link “copia qui” comporta l’inserimento di una copia del sottoalbero come ultimo figlio della categoria destinazione. Le modifiche effettuate da un utente e salvate nella base di dati diventano visibili agli altri utenti.</a:t>
            </a:r>
          </a:p>
          <a:p>
            <a:endParaRPr lang="it-IT" sz="1600" dirty="0"/>
          </a:p>
          <a:p>
            <a:r>
              <a:rPr lang="it-IT" sz="1600" b="1" dirty="0">
                <a:solidFill>
                  <a:srgbClr val="FF0000"/>
                </a:solidFill>
              </a:rPr>
              <a:t>Entità</a:t>
            </a:r>
            <a:r>
              <a:rPr lang="it-IT" sz="1600" dirty="0"/>
              <a:t>, </a:t>
            </a:r>
            <a:r>
              <a:rPr lang="it-IT" sz="1600" b="1" dirty="0">
                <a:solidFill>
                  <a:srgbClr val="00B050"/>
                </a:solidFill>
              </a:rPr>
              <a:t>attributi</a:t>
            </a:r>
            <a:r>
              <a:rPr lang="it-IT" sz="1600" dirty="0"/>
              <a:t>, </a:t>
            </a:r>
            <a:r>
              <a:rPr lang="it-IT" sz="1600" b="1" dirty="0">
                <a:solidFill>
                  <a:srgbClr val="0070C0"/>
                </a:solidFill>
              </a:rPr>
              <a:t>relazioni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F6E6EF7-91F2-591C-D582-7A9AB15080A2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6562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Diagramma entità-relazione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3611173"/>
            <a:ext cx="8323726" cy="2514990"/>
          </a:xfrm>
        </p:spPr>
        <p:txBody>
          <a:bodyPr/>
          <a:lstStyle/>
          <a:p>
            <a:r>
              <a:rPr lang="it-IT" dirty="0"/>
              <a:t>USER(</a:t>
            </a:r>
            <a:r>
              <a:rPr lang="it-IT" u="sng" dirty="0"/>
              <a:t>username</a:t>
            </a:r>
            <a:r>
              <a:rPr lang="it-IT" dirty="0"/>
              <a:t>, password);</a:t>
            </a:r>
          </a:p>
          <a:p>
            <a:r>
              <a:rPr lang="it-IT" dirty="0"/>
              <a:t>CATEGORY(</a:t>
            </a:r>
            <a:r>
              <a:rPr lang="it-IT" u="sng" dirty="0"/>
              <a:t>code</a:t>
            </a:r>
            <a:r>
              <a:rPr lang="it-IT" dirty="0"/>
              <a:t>, name, </a:t>
            </a:r>
            <a:r>
              <a:rPr lang="it-IT" dirty="0" err="1"/>
              <a:t>father</a:t>
            </a:r>
            <a:r>
              <a:rPr lang="it-IT" dirty="0"/>
              <a:t>);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0EB171-2DC5-CE9F-1972-7BF67ABEC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787" y="1344968"/>
            <a:ext cx="6702552" cy="1900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789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Traccia 3: Catalogazione di immagini</a:t>
            </a:r>
            <a:br>
              <a:rPr lang="it-IT" dirty="0"/>
            </a:br>
            <a:r>
              <a:rPr lang="it-IT" dirty="0"/>
              <a:t>Versione HTML pura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4260" y="1273997"/>
            <a:ext cx="8855479" cy="4832371"/>
          </a:xfrm>
        </p:spPr>
        <p:txBody>
          <a:bodyPr>
            <a:noAutofit/>
          </a:bodyPr>
          <a:lstStyle/>
          <a:p>
            <a:r>
              <a:rPr lang="it-IT" sz="1600" dirty="0"/>
              <a:t>Un’applicazione permette di gestire una collezione di immagini satellitari e una tassonomia di classificazione utile per etichettare immagini allo scopo di consentire la ricerca per categoria. Dopo il </a:t>
            </a:r>
            <a:r>
              <a:rPr lang="it-IT" sz="1600" b="1" dirty="0">
                <a:solidFill>
                  <a:srgbClr val="FF0000"/>
                </a:solidFill>
              </a:rPr>
              <a:t>login</a:t>
            </a:r>
            <a:r>
              <a:rPr lang="it-IT" sz="1600" dirty="0"/>
              <a:t>, l’</a:t>
            </a:r>
            <a:r>
              <a:rPr lang="it-IT" sz="1600" b="1" dirty="0">
                <a:solidFill>
                  <a:srgbClr val="0070C0"/>
                </a:solidFill>
              </a:rPr>
              <a:t>utente accede </a:t>
            </a:r>
            <a:r>
              <a:rPr lang="it-IT" sz="1600" dirty="0"/>
              <a:t>a una </a:t>
            </a:r>
            <a:r>
              <a:rPr lang="it-IT" sz="1600" b="1" dirty="0">
                <a:solidFill>
                  <a:srgbClr val="FF0000"/>
                </a:solidFill>
              </a:rPr>
              <a:t>pagina HOME</a:t>
            </a:r>
            <a:r>
              <a:rPr lang="it-IT" sz="1600" dirty="0"/>
              <a:t> in cui compare un </a:t>
            </a:r>
            <a:r>
              <a:rPr lang="it-IT" sz="1600" b="1" dirty="0">
                <a:solidFill>
                  <a:srgbClr val="00B050"/>
                </a:solidFill>
              </a:rPr>
              <a:t>albero gerarchico di categorie</a:t>
            </a:r>
            <a:r>
              <a:rPr lang="it-IT" sz="1600" dirty="0"/>
              <a:t>. Le categorie non dipendono dall’utente e sono in comune tra tutti gli utenti. </a:t>
            </a:r>
          </a:p>
          <a:p>
            <a:r>
              <a:rPr lang="it-IT" sz="1600" dirty="0"/>
              <a:t>L’utente può </a:t>
            </a:r>
            <a:r>
              <a:rPr lang="it-IT" sz="1600" b="1" dirty="0">
                <a:solidFill>
                  <a:schemeClr val="accent6">
                    <a:lumMod val="75000"/>
                  </a:schemeClr>
                </a:solidFill>
              </a:rPr>
              <a:t>inserire una nuova categoria </a:t>
            </a:r>
            <a:r>
              <a:rPr lang="it-IT" sz="1600" dirty="0"/>
              <a:t>nell’albero. Per fare ciò usa una </a:t>
            </a:r>
            <a:r>
              <a:rPr lang="it-IT" sz="1600" b="1" dirty="0" err="1">
                <a:solidFill>
                  <a:srgbClr val="00B050"/>
                </a:solidFill>
              </a:rPr>
              <a:t>form</a:t>
            </a:r>
            <a:r>
              <a:rPr lang="it-IT" sz="1600" dirty="0"/>
              <a:t> nella pagina HOME in cui specifica il nome della nuova categoria e sceglie la categoria padre. L’</a:t>
            </a:r>
            <a:r>
              <a:rPr lang="it-IT" sz="1600" b="1" dirty="0">
                <a:solidFill>
                  <a:srgbClr val="0070C0"/>
                </a:solidFill>
              </a:rPr>
              <a:t>invio della nuova categoria </a:t>
            </a:r>
            <a:r>
              <a:rPr lang="it-IT" sz="1600" dirty="0"/>
              <a:t>comporta l’</a:t>
            </a:r>
            <a:r>
              <a:rPr lang="it-IT" sz="1600" b="1" dirty="0">
                <a:solidFill>
                  <a:schemeClr val="accent6">
                    <a:lumMod val="75000"/>
                  </a:schemeClr>
                </a:solidFill>
              </a:rPr>
              <a:t>aggiornamento dell’albero</a:t>
            </a:r>
            <a:r>
              <a:rPr lang="it-IT" sz="1600" dirty="0"/>
              <a:t>: la nuova categoria è appesa alla categoria padre come ultimo </a:t>
            </a:r>
            <a:r>
              <a:rPr lang="it-IT" sz="1600" dirty="0" err="1"/>
              <a:t>sottoelemento</a:t>
            </a:r>
            <a:r>
              <a:rPr lang="it-IT" sz="1600" dirty="0"/>
              <a:t>. Alla nuova categoria viene </a:t>
            </a:r>
            <a:r>
              <a:rPr lang="it-IT" sz="1600" b="1" dirty="0">
                <a:solidFill>
                  <a:schemeClr val="accent6">
                    <a:lumMod val="75000"/>
                  </a:schemeClr>
                </a:solidFill>
              </a:rPr>
              <a:t>assegnato un codice numerico che ne riflette la posizione</a:t>
            </a:r>
            <a:r>
              <a:rPr lang="it-IT" sz="1600" dirty="0"/>
              <a:t>. Dopo la creazione di una categoria, la pagina HOME </a:t>
            </a:r>
            <a:r>
              <a:rPr lang="it-IT" sz="1600" b="1" dirty="0">
                <a:solidFill>
                  <a:schemeClr val="accent6">
                    <a:lumMod val="75000"/>
                  </a:schemeClr>
                </a:solidFill>
              </a:rPr>
              <a:t>mostra l’albero aggiornato</a:t>
            </a:r>
            <a:r>
              <a:rPr lang="it-IT" sz="1600" dirty="0"/>
              <a:t>. Per velocizzare la costruzione della tassonomia l’utente può copiare un intero sottoalbero in una data posizione: per fare ciò</a:t>
            </a:r>
            <a:r>
              <a:rPr lang="it-IT" sz="1600" b="1" dirty="0">
                <a:solidFill>
                  <a:srgbClr val="0070C0"/>
                </a:solidFill>
              </a:rPr>
              <a:t> clicca sul link “copia” </a:t>
            </a:r>
            <a:r>
              <a:rPr lang="it-IT" sz="1600" dirty="0"/>
              <a:t>associato alla categoria radice del sottoalbero da copiare. A seguito di tale azione l’applicazione </a:t>
            </a:r>
            <a:r>
              <a:rPr lang="it-IT" sz="1600" b="1" dirty="0">
                <a:solidFill>
                  <a:schemeClr val="accent6">
                    <a:lumMod val="75000"/>
                  </a:schemeClr>
                </a:solidFill>
              </a:rPr>
              <a:t>mostra</a:t>
            </a:r>
            <a:r>
              <a:rPr lang="it-IT" sz="1600" dirty="0"/>
              <a:t>, sempre nella HOME page, </a:t>
            </a:r>
            <a:r>
              <a:rPr lang="it-IT" sz="1600" b="1" dirty="0">
                <a:solidFill>
                  <a:schemeClr val="accent6">
                    <a:lumMod val="75000"/>
                  </a:schemeClr>
                </a:solidFill>
              </a:rPr>
              <a:t>l’albero con evidenziato il sottoalbero da copiare</a:t>
            </a:r>
            <a:r>
              <a:rPr lang="it-IT" sz="1600" dirty="0"/>
              <a:t>: tutte le altre categorie hanno un link “copia qui”.</a:t>
            </a:r>
          </a:p>
          <a:p>
            <a:r>
              <a:rPr lang="it-IT" sz="1600" dirty="0"/>
              <a:t>La selezione di un link “copia qui” comporta l’</a:t>
            </a:r>
            <a:r>
              <a:rPr lang="it-IT" sz="1600" b="1" dirty="0">
                <a:solidFill>
                  <a:schemeClr val="accent6">
                    <a:lumMod val="75000"/>
                  </a:schemeClr>
                </a:solidFill>
              </a:rPr>
              <a:t>inserimento di una copia del sottoalbero come ultimo figlio della categoria destinazione</a:t>
            </a:r>
            <a:r>
              <a:rPr lang="it-IT" sz="1600" dirty="0"/>
              <a:t>. Le modifiche effettuate da un utente e salvate nella base di dati diventano visibili agli altri utenti.</a:t>
            </a:r>
          </a:p>
          <a:p>
            <a:endParaRPr lang="it-IT" sz="1600" dirty="0"/>
          </a:p>
          <a:p>
            <a:r>
              <a:rPr lang="it-IT" sz="1600" b="1" dirty="0">
                <a:solidFill>
                  <a:srgbClr val="FF0000"/>
                </a:solidFill>
              </a:rPr>
              <a:t>Pages</a:t>
            </a:r>
            <a:r>
              <a:rPr lang="it-IT" sz="1600" dirty="0"/>
              <a:t>, </a:t>
            </a:r>
            <a:r>
              <a:rPr lang="it-IT" sz="1600" b="1" dirty="0" err="1">
                <a:solidFill>
                  <a:srgbClr val="00B050"/>
                </a:solidFill>
              </a:rPr>
              <a:t>view-components</a:t>
            </a:r>
            <a:r>
              <a:rPr lang="it-IT" sz="1600" dirty="0"/>
              <a:t>, </a:t>
            </a:r>
            <a:r>
              <a:rPr lang="it-IT" sz="1600" b="1" dirty="0">
                <a:solidFill>
                  <a:srgbClr val="0070C0"/>
                </a:solidFill>
              </a:rPr>
              <a:t>events</a:t>
            </a:r>
            <a:r>
              <a:rPr lang="it-IT" sz="1600" dirty="0"/>
              <a:t>, </a:t>
            </a:r>
            <a:r>
              <a:rPr lang="it-IT" sz="1600" b="1" dirty="0">
                <a:solidFill>
                  <a:schemeClr val="accent6">
                    <a:lumMod val="75000"/>
                  </a:schemeClr>
                </a:solidFill>
              </a:rPr>
              <a:t>actions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0F6E6EF7-91F2-591C-D582-7A9AB15080A2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IFML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EA84737-F0BA-A633-61D4-856537FF56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368" y="1588779"/>
            <a:ext cx="8323263" cy="3680442"/>
          </a:xfrm>
        </p:spPr>
      </p:pic>
    </p:spTree>
    <p:extLst>
      <p:ext uri="{BB962C8B-B14F-4D97-AF65-F5344CB8AC3E}">
        <p14:creationId xmlns:p14="http://schemas.microsoft.com/office/powerpoint/2010/main" val="3415244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Componenti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477365"/>
            <a:ext cx="2720715" cy="1006522"/>
          </a:xfrm>
        </p:spPr>
        <p:txBody>
          <a:bodyPr>
            <a:normAutofit/>
          </a:bodyPr>
          <a:lstStyle/>
          <a:p>
            <a:r>
              <a:rPr lang="it-IT" sz="1700" b="1" dirty="0"/>
              <a:t>Model Object - </a:t>
            </a:r>
            <a:r>
              <a:rPr lang="it-IT" sz="1700" b="1" dirty="0" err="1"/>
              <a:t>beans</a:t>
            </a:r>
            <a:r>
              <a:rPr lang="it-IT" sz="17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CategoryClass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/>
              <a:t>User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Segnaposto contenuto 2">
            <a:extLst>
              <a:ext uri="{FF2B5EF4-FFF2-40B4-BE49-F238E27FC236}">
                <a16:creationId xmlns:a16="http://schemas.microsoft.com/office/drawing/2014/main" id="{5357ACE1-7492-FFB7-DD3D-39FD8923FB8A}"/>
              </a:ext>
            </a:extLst>
          </p:cNvPr>
          <p:cNvSpPr txBox="1">
            <a:spLocks/>
          </p:cNvSpPr>
          <p:nvPr/>
        </p:nvSpPr>
        <p:spPr>
          <a:xfrm>
            <a:off x="365818" y="2688615"/>
            <a:ext cx="8412364" cy="3370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700" b="1" dirty="0"/>
              <a:t>Data Access Object - DAO: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CategoryDAO</a:t>
            </a:r>
            <a:r>
              <a:rPr lang="it-IT" sz="1700" dirty="0"/>
              <a:t>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findAllCategories</a:t>
            </a:r>
            <a:r>
              <a:rPr lang="it-IT" sz="1700" dirty="0"/>
              <a:t>()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findAncestors</a:t>
            </a:r>
            <a:r>
              <a:rPr lang="it-IT" sz="1700" dirty="0"/>
              <a:t>()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hasChildren</a:t>
            </a:r>
            <a:r>
              <a:rPr lang="it-IT" sz="1700" dirty="0"/>
              <a:t>(</a:t>
            </a:r>
            <a:r>
              <a:rPr lang="it-IT" sz="1700" dirty="0" err="1"/>
              <a:t>categoryCode</a:t>
            </a:r>
            <a:r>
              <a:rPr lang="it-IT" sz="1700" dirty="0"/>
              <a:t>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findLastChild</a:t>
            </a:r>
            <a:r>
              <a:rPr lang="it-IT" sz="1700" dirty="0"/>
              <a:t>(</a:t>
            </a:r>
            <a:r>
              <a:rPr lang="it-IT" sz="1700" dirty="0" err="1"/>
              <a:t>categoryCode</a:t>
            </a:r>
            <a:r>
              <a:rPr lang="it-IT" sz="1700" dirty="0"/>
              <a:t>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createCategory</a:t>
            </a:r>
            <a:r>
              <a:rPr lang="it-IT" sz="1700" dirty="0"/>
              <a:t>(code, name, </a:t>
            </a:r>
            <a:r>
              <a:rPr lang="it-IT" sz="1700" dirty="0" err="1"/>
              <a:t>father</a:t>
            </a:r>
            <a:r>
              <a:rPr lang="it-IT" sz="1700" dirty="0"/>
              <a:t>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findFamilyToCopy</a:t>
            </a:r>
            <a:r>
              <a:rPr lang="it-IT" sz="1700" dirty="0"/>
              <a:t>(</a:t>
            </a:r>
            <a:r>
              <a:rPr lang="it-IT" sz="1700" dirty="0" err="1"/>
              <a:t>ancestorCode</a:t>
            </a:r>
            <a:r>
              <a:rPr lang="it-IT" sz="1700" dirty="0"/>
              <a:t>)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moveFamily</a:t>
            </a:r>
            <a:r>
              <a:rPr lang="it-IT" sz="1700" dirty="0"/>
              <a:t>(</a:t>
            </a:r>
            <a:r>
              <a:rPr lang="it-IT" sz="1700" dirty="0" err="1"/>
              <a:t>familyToCopy</a:t>
            </a:r>
            <a:r>
              <a:rPr lang="it-IT" sz="1700" dirty="0"/>
              <a:t>, </a:t>
            </a:r>
            <a:r>
              <a:rPr lang="it-IT" sz="1700" dirty="0" err="1"/>
              <a:t>newAncestorCode</a:t>
            </a:r>
            <a:r>
              <a:rPr lang="it-IT" sz="1700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UserDAO</a:t>
            </a:r>
            <a:r>
              <a:rPr lang="it-IT" sz="1700" dirty="0"/>
              <a:t>: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checkLogin</a:t>
            </a:r>
            <a:endParaRPr lang="it-IT" sz="1700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0EE491BF-C257-AB5C-6A51-9F3DB400A19C}"/>
              </a:ext>
            </a:extLst>
          </p:cNvPr>
          <p:cNvSpPr txBox="1">
            <a:spLocks/>
          </p:cNvSpPr>
          <p:nvPr/>
        </p:nvSpPr>
        <p:spPr>
          <a:xfrm>
            <a:off x="5568287" y="1462582"/>
            <a:ext cx="2720715" cy="10008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700" b="1" dirty="0" err="1"/>
              <a:t>Views</a:t>
            </a:r>
            <a:r>
              <a:rPr lang="it-IT" sz="1700" b="1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HomePage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LoginPage</a:t>
            </a:r>
            <a:endParaRPr lang="it-IT" sz="1700" dirty="0"/>
          </a:p>
        </p:txBody>
      </p:sp>
    </p:spTree>
    <p:extLst>
      <p:ext uri="{BB962C8B-B14F-4D97-AF65-F5344CB8AC3E}">
        <p14:creationId xmlns:p14="http://schemas.microsoft.com/office/powerpoint/2010/main" val="2307710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Componenti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sz="1700" b="1" dirty="0"/>
              <a:t>Controllers – HTML puro: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CheckLogin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GoToHomePage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CreateCategory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CopyCategory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InsertFamily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/>
              <a:t>Logout </a:t>
            </a:r>
            <a:r>
              <a:rPr lang="it-IT" sz="1800" i="1" dirty="0"/>
              <a:t>(aggiunta rispetto alle specifiche)</a:t>
            </a:r>
          </a:p>
          <a:p>
            <a:endParaRPr lang="it-IT" sz="1800" i="1" dirty="0"/>
          </a:p>
          <a:p>
            <a:r>
              <a:rPr lang="it-IT" sz="1700" b="1" dirty="0"/>
              <a:t>Controllers - RIA: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CheckLogin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RetrieveAllCategories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CreateCategory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InsertFamily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 err="1"/>
              <a:t>ChangeName</a:t>
            </a:r>
            <a:endParaRPr lang="it-IT" sz="17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1700" dirty="0"/>
              <a:t>Logout</a:t>
            </a:r>
          </a:p>
          <a:p>
            <a:r>
              <a:rPr lang="it-IT" sz="1700" dirty="0"/>
              <a:t>FINIREEEEEEEEEEEEE?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sz="1700" dirty="0"/>
          </a:p>
          <a:p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0138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Evento: Login</a:t>
            </a:r>
          </a:p>
        </p:txBody>
      </p:sp>
      <p:pic>
        <p:nvPicPr>
          <p:cNvPr id="6" name="Segnaposto contenuto 5" descr="Immagine che contiene schermata, diagramma, design&#10;&#10;Descrizione generata automaticamente">
            <a:extLst>
              <a:ext uri="{FF2B5EF4-FFF2-40B4-BE49-F238E27FC236}">
                <a16:creationId xmlns:a16="http://schemas.microsoft.com/office/drawing/2014/main" id="{77FD7C2C-74AF-E85A-482A-61E894A14C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6450" y="1405719"/>
            <a:ext cx="8912016" cy="4886007"/>
          </a:xfr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8587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Evento: accesso alla Home Page</a:t>
            </a:r>
          </a:p>
        </p:txBody>
      </p:sp>
      <p:pic>
        <p:nvPicPr>
          <p:cNvPr id="6" name="Segnaposto contenuto 5" descr="Immagine che contiene testo, schermata, diagramma, design&#10;&#10;Descrizione generata automaticamente">
            <a:extLst>
              <a:ext uri="{FF2B5EF4-FFF2-40B4-BE49-F238E27FC236}">
                <a16:creationId xmlns:a16="http://schemas.microsoft.com/office/drawing/2014/main" id="{1325BFD6-290B-FC4A-EF38-1CD5CDDD48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78563" y="1286301"/>
            <a:ext cx="5664012" cy="4841544"/>
          </a:xfr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538130FE-8F99-FFBC-CFDB-039BFD051605}"/>
              </a:ext>
            </a:extLst>
          </p:cNvPr>
          <p:cNvSpPr/>
          <p:nvPr/>
        </p:nvSpPr>
        <p:spPr>
          <a:xfrm>
            <a:off x="199883" y="6400800"/>
            <a:ext cx="2978032" cy="31803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2738612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346</TotalTime>
  <Words>700</Words>
  <Application>Microsoft Office PowerPoint</Application>
  <PresentationFormat>On-screen Show (4:3)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Wingdings</vt:lpstr>
      <vt:lpstr>POLI</vt:lpstr>
      <vt:lpstr>Titolo presentazione sottotitolo</vt:lpstr>
      <vt:lpstr>Traccia 3: Catalogazione di immagini Versione HTML pura</vt:lpstr>
      <vt:lpstr>Diagramma entità-relazione</vt:lpstr>
      <vt:lpstr>Traccia 3: Catalogazione di immagini Versione HTML pura</vt:lpstr>
      <vt:lpstr>IFML</vt:lpstr>
      <vt:lpstr>Componenti</vt:lpstr>
      <vt:lpstr>Componenti</vt:lpstr>
      <vt:lpstr>Evento: Login</vt:lpstr>
      <vt:lpstr>Evento: accesso alla Home Page</vt:lpstr>
      <vt:lpstr>Evento: creazione nuova categoria tramite form</vt:lpstr>
      <vt:lpstr>Evento: copia di un sotto-albero</vt:lpstr>
      <vt:lpstr>Evento: inserimento sotto-albero copiato e visualizzazione albero completo</vt:lpstr>
      <vt:lpstr>Evento: cambio nome della categoria (RIA)</vt:lpstr>
      <vt:lpstr>Evento: accesso alla Home Page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Matteo Lussana</cp:lastModifiedBy>
  <cp:revision>27</cp:revision>
  <dcterms:created xsi:type="dcterms:W3CDTF">2015-05-26T12:27:57Z</dcterms:created>
  <dcterms:modified xsi:type="dcterms:W3CDTF">2023-07-08T09:39:55Z</dcterms:modified>
</cp:coreProperties>
</file>